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4" r:id="rId4"/>
    <p:sldId id="259" r:id="rId5"/>
    <p:sldId id="267" r:id="rId6"/>
    <p:sldId id="269" r:id="rId7"/>
    <p:sldId id="268" r:id="rId8"/>
    <p:sldId id="265" r:id="rId9"/>
    <p:sldId id="266" r:id="rId10"/>
    <p:sldId id="262"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34" autoAdjust="0"/>
    <p:restoredTop sz="81896" autoAdjust="0"/>
  </p:normalViewPr>
  <p:slideViewPr>
    <p:cSldViewPr snapToGrid="0">
      <p:cViewPr varScale="1">
        <p:scale>
          <a:sx n="72" d="100"/>
          <a:sy n="72" d="100"/>
        </p:scale>
        <p:origin x="13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9600F-AD24-4A14-B8B4-A2823C4A548D}" type="datetimeFigureOut">
              <a:rPr kumimoji="1" lang="ja-JP" altLang="en-US" smtClean="0"/>
              <a:t>2017/2/1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9215B-7B04-4A9E-9AC2-62A29D898257}" type="slidenum">
              <a:rPr kumimoji="1" lang="ja-JP" altLang="en-US" smtClean="0"/>
              <a:t>‹#›</a:t>
            </a:fld>
            <a:endParaRPr kumimoji="1" lang="ja-JP" altLang="en-US"/>
          </a:p>
        </p:txBody>
      </p:sp>
    </p:spTree>
    <p:extLst>
      <p:ext uri="{BB962C8B-B14F-4D97-AF65-F5344CB8AC3E}">
        <p14:creationId xmlns:p14="http://schemas.microsoft.com/office/powerpoint/2010/main" val="15044530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a:t>
            </a:fld>
            <a:endParaRPr kumimoji="1" lang="ja-JP" altLang="en-US"/>
          </a:p>
        </p:txBody>
      </p:sp>
    </p:spTree>
    <p:extLst>
      <p:ext uri="{BB962C8B-B14F-4D97-AF65-F5344CB8AC3E}">
        <p14:creationId xmlns:p14="http://schemas.microsoft.com/office/powerpoint/2010/main" val="170384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まとめ　</a:t>
            </a:r>
            <a:endParaRPr kumimoji="1" lang="en-US" altLang="ja-JP" dirty="0" smtClean="0"/>
          </a:p>
          <a:p>
            <a:r>
              <a:rPr kumimoji="1" lang="ja-JP" altLang="en-US" dirty="0" smtClean="0"/>
              <a:t>予想通りの親子づれが多く、先ほども申しましたように</a:t>
            </a:r>
            <a:endParaRPr kumimoji="1" lang="en-US" altLang="ja-JP" dirty="0" smtClean="0"/>
          </a:p>
          <a:p>
            <a:r>
              <a:rPr kumimoji="1" lang="ja-JP" altLang="en-US" dirty="0" smtClean="0"/>
              <a:t>協力する方や競争する方が多数でした。</a:t>
            </a:r>
            <a:endParaRPr kumimoji="1" lang="en-US" altLang="ja-JP" dirty="0" smtClean="0"/>
          </a:p>
          <a:p>
            <a:endParaRPr kumimoji="1" lang="en-US" altLang="ja-JP" dirty="0" smtClean="0"/>
          </a:p>
          <a:p>
            <a:r>
              <a:rPr kumimoji="1" lang="ja-JP" altLang="en-US" dirty="0" smtClean="0"/>
              <a:t>ですが、お子さんの年齢層が思っていたより低く操作が</a:t>
            </a:r>
            <a:endParaRPr kumimoji="1" lang="en-US" altLang="ja-JP" dirty="0" smtClean="0"/>
          </a:p>
          <a:p>
            <a:r>
              <a:rPr kumimoji="1" lang="ja-JP" altLang="en-US" dirty="0" smtClean="0"/>
              <a:t>しづらいという子供がいたので、</a:t>
            </a:r>
            <a:endParaRPr kumimoji="1" lang="en-US" altLang="ja-JP" dirty="0" smtClean="0"/>
          </a:p>
          <a:p>
            <a:r>
              <a:rPr kumimoji="1" lang="ja-JP" altLang="en-US" dirty="0" smtClean="0"/>
              <a:t>もう少しターゲットの見積もりを深くする。</a:t>
            </a:r>
            <a:endParaRPr kumimoji="1" lang="en-US" altLang="ja-JP" dirty="0" smtClean="0"/>
          </a:p>
          <a:p>
            <a:r>
              <a:rPr kumimoji="1" lang="ja-JP" altLang="en-US" dirty="0" smtClean="0"/>
              <a:t>年代にあった操作に変更し、</a:t>
            </a:r>
            <a:endParaRPr kumimoji="1" lang="en-US" altLang="ja-JP" dirty="0" smtClean="0"/>
          </a:p>
          <a:p>
            <a:r>
              <a:rPr kumimoji="1" lang="ja-JP" altLang="en-US" dirty="0" smtClean="0"/>
              <a:t>今後、タッチ操作に変えるなどの配慮をしていきたいと思います。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10</a:t>
            </a:fld>
            <a:endParaRPr kumimoji="1" lang="ja-JP" altLang="en-US"/>
          </a:p>
        </p:txBody>
      </p:sp>
    </p:spTree>
    <p:extLst>
      <p:ext uri="{BB962C8B-B14F-4D97-AF65-F5344CB8AC3E}">
        <p14:creationId xmlns:p14="http://schemas.microsoft.com/office/powerpoint/2010/main" val="14067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横浜アリーナでヨコアリくんとかくれんぼをして探すゲームです。モチーフになった作品は皆さんも一度は遊んだことはあると思います「ウォーリーを探せ」です。このようなゲームで遊んだ時にこんな経験はなかったでしょうか？家族で遊んだ時、どっちが先に見つけるかで競争したり、見つけたときに思わず「見つけたー！！」と言ったりしたでしょうそれを今作でも再現できるように制作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2</a:t>
            </a:fld>
            <a:endParaRPr kumimoji="1" lang="ja-JP" altLang="en-US"/>
          </a:p>
        </p:txBody>
      </p:sp>
    </p:spTree>
    <p:extLst>
      <p:ext uri="{BB962C8B-B14F-4D97-AF65-F5344CB8AC3E}">
        <p14:creationId xmlns:p14="http://schemas.microsoft.com/office/powerpoint/2010/main" val="116722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では、実際のゲーム画面はこのようになっております。</a:t>
            </a:r>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3</a:t>
            </a:fld>
            <a:endParaRPr kumimoji="1" lang="ja-JP" altLang="en-US"/>
          </a:p>
        </p:txBody>
      </p:sp>
    </p:spTree>
    <p:extLst>
      <p:ext uri="{BB962C8B-B14F-4D97-AF65-F5344CB8AC3E}">
        <p14:creationId xmlns:p14="http://schemas.microsoft.com/office/powerpoint/2010/main" val="26626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子供でもすぐに遊べるゲームで複雑な操作なくマウスの移動とクリックのみの操作となり、</a:t>
            </a:r>
          </a:p>
          <a:p>
            <a:endParaRPr kumimoji="1" lang="en-US" altLang="ja-JP" dirty="0" smtClean="0"/>
          </a:p>
          <a:p>
            <a:r>
              <a:rPr kumimoji="1" lang="ja-JP" altLang="en-US" dirty="0" smtClean="0"/>
              <a:t>難易度設計も１人で探すこともできますが、今回は複数人で楽しむことがメインなので、</a:t>
            </a:r>
            <a:endParaRPr kumimoji="1" lang="en-US" altLang="ja-JP" dirty="0" smtClean="0"/>
          </a:p>
          <a:p>
            <a:r>
              <a:rPr kumimoji="1" lang="ja-JP" altLang="en-US" dirty="0" smtClean="0"/>
              <a:t>決めれたヨコアリくんの場所はヨコアリくんの分身の中に紛れ込んでいて、</a:t>
            </a:r>
            <a:endParaRPr kumimoji="1" lang="en-US" altLang="ja-JP" dirty="0" smtClean="0"/>
          </a:p>
          <a:p>
            <a:r>
              <a:rPr kumimoji="1" lang="ja-JP" altLang="en-US" dirty="0" smtClean="0"/>
              <a:t>よく探さないと見つからないようになっています。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4</a:t>
            </a:fld>
            <a:endParaRPr kumimoji="1" lang="ja-JP" altLang="en-US"/>
          </a:p>
        </p:txBody>
      </p:sp>
    </p:spTree>
    <p:extLst>
      <p:ext uri="{BB962C8B-B14F-4D97-AF65-F5344CB8AC3E}">
        <p14:creationId xmlns:p14="http://schemas.microsoft.com/office/powerpoint/2010/main" val="31078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キャラクターをイメージさせるためアドベンチャーゲームのようにセリフを表示をしました。</a:t>
            </a:r>
            <a:endParaRPr kumimoji="1" lang="en-US" altLang="ja-JP" dirty="0" smtClean="0"/>
          </a:p>
          <a:p>
            <a:r>
              <a:rPr kumimoji="1" lang="ja-JP" altLang="en-US" dirty="0" smtClean="0"/>
              <a:t>セリフにはヨコアリくんの</a:t>
            </a:r>
            <a:r>
              <a:rPr kumimoji="1" lang="en-US" altLang="ja-JP" dirty="0" smtClean="0"/>
              <a:t>SNS</a:t>
            </a:r>
            <a:r>
              <a:rPr kumimoji="1" lang="ja-JP" altLang="en-US" dirty="0" err="1" smtClean="0"/>
              <a:t>での</a:t>
            </a:r>
            <a:r>
              <a:rPr kumimoji="1" lang="ja-JP" altLang="en-US" dirty="0" smtClean="0"/>
              <a:t>実際の喋り方や口調を再現しています。</a:t>
            </a:r>
            <a:endParaRPr kumimoji="1" lang="en-US" altLang="ja-JP" dirty="0" smtClean="0"/>
          </a:p>
          <a:p>
            <a:endParaRPr kumimoji="1" lang="en-US" altLang="ja-JP" dirty="0" smtClean="0"/>
          </a:p>
          <a:p>
            <a:r>
              <a:rPr kumimoji="1" lang="ja-JP" altLang="en-US" dirty="0" smtClean="0"/>
              <a:t>子供が自ら読めるようにし、さらに親御さんが読み聞かせできるように漢字を使用していません。</a:t>
            </a:r>
            <a:endParaRPr kumimoji="1" lang="en-US" altLang="ja-JP" dirty="0" smtClean="0"/>
          </a:p>
          <a:p>
            <a:endParaRPr kumimoji="1" lang="ja-JP" altLang="en-US"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5</a:t>
            </a:fld>
            <a:endParaRPr kumimoji="1" lang="ja-JP" altLang="en-US"/>
          </a:p>
        </p:txBody>
      </p:sp>
    </p:spTree>
    <p:extLst>
      <p:ext uri="{BB962C8B-B14F-4D97-AF65-F5344CB8AC3E}">
        <p14:creationId xmlns:p14="http://schemas.microsoft.com/office/powerpoint/2010/main" val="235839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見つけるヨコアリ君の出現パターンをランダムにし</a:t>
            </a:r>
            <a:endParaRPr kumimoji="1" lang="en-US" altLang="ja-JP" dirty="0" smtClean="0"/>
          </a:p>
          <a:p>
            <a:r>
              <a:rPr kumimoji="1" lang="ja-JP" altLang="en-US" dirty="0" smtClean="0"/>
              <a:t>繰り返しでくるかたにも、遊んでもらえるように設定しました。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6</a:t>
            </a:fld>
            <a:endParaRPr kumimoji="1" lang="ja-JP" altLang="en-US"/>
          </a:p>
        </p:txBody>
      </p:sp>
    </p:spTree>
    <p:extLst>
      <p:ext uri="{BB962C8B-B14F-4D97-AF65-F5344CB8AC3E}">
        <p14:creationId xmlns:p14="http://schemas.microsoft.com/office/powerpoint/2010/main" val="31944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では実際の展示の雰囲気では</a:t>
            </a:r>
            <a:endParaRPr kumimoji="1" lang="en-US" altLang="ja-JP" dirty="0" smtClean="0"/>
          </a:p>
          <a:p>
            <a:r>
              <a:rPr kumimoji="1" lang="ja-JP" altLang="en-US" dirty="0" err="1" smtClean="0"/>
              <a:t>ゆるきゃらが</a:t>
            </a:r>
            <a:r>
              <a:rPr kumimoji="1" lang="ja-JP" altLang="en-US" dirty="0" smtClean="0"/>
              <a:t>登場し、にぎわいをみせたり</a:t>
            </a:r>
            <a:endParaRPr kumimoji="1" lang="en-US" altLang="ja-JP" dirty="0" smtClean="0"/>
          </a:p>
          <a:p>
            <a:r>
              <a:rPr kumimoji="1" lang="ja-JP" altLang="en-US" dirty="0" smtClean="0"/>
              <a:t>ゲームの展示には、列ができるほど多くの人に、</a:t>
            </a:r>
            <a:endParaRPr kumimoji="1" lang="en-US" altLang="ja-JP" dirty="0" smtClean="0"/>
          </a:p>
          <a:p>
            <a:r>
              <a:rPr kumimoji="1" lang="ja-JP" altLang="en-US" dirty="0" smtClean="0"/>
              <a:t>遊んでもらうことができました。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7</a:t>
            </a:fld>
            <a:endParaRPr kumimoji="1" lang="ja-JP" altLang="en-US"/>
          </a:p>
        </p:txBody>
      </p:sp>
    </p:spTree>
    <p:extLst>
      <p:ext uri="{BB962C8B-B14F-4D97-AF65-F5344CB8AC3E}">
        <p14:creationId xmlns:p14="http://schemas.microsoft.com/office/powerpoint/2010/main" val="956457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ターゲット通り親子連れが遊びに来ていて、</a:t>
            </a:r>
            <a:endParaRPr kumimoji="1" lang="en-US" altLang="ja-JP" dirty="0" smtClean="0"/>
          </a:p>
          <a:p>
            <a:r>
              <a:rPr kumimoji="1" lang="ja-JP" altLang="en-US" dirty="0" smtClean="0"/>
              <a:t>協力プレイする親子もいれば競争して探すという親子がおりました。</a:t>
            </a:r>
            <a:endParaRPr kumimoji="1" lang="en-US" altLang="ja-JP" dirty="0" smtClean="0"/>
          </a:p>
          <a:p>
            <a:r>
              <a:rPr kumimoji="1" lang="ja-JP" altLang="en-US" dirty="0" smtClean="0"/>
              <a:t>さらに次のイベントのつなぎとして、繰り返し遊んでもらえたり</a:t>
            </a:r>
            <a:endParaRPr kumimoji="1" lang="en-US" altLang="ja-JP" dirty="0" smtClean="0"/>
          </a:p>
          <a:p>
            <a:r>
              <a:rPr kumimoji="1" lang="ja-JP" altLang="en-US" dirty="0" smtClean="0"/>
              <a:t>狙い通りの、リアクションを引き出すこともできました。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8</a:t>
            </a:fld>
            <a:endParaRPr kumimoji="1" lang="ja-JP" altLang="en-US"/>
          </a:p>
        </p:txBody>
      </p:sp>
    </p:spTree>
    <p:extLst>
      <p:ext uri="{BB962C8B-B14F-4D97-AF65-F5344CB8AC3E}">
        <p14:creationId xmlns:p14="http://schemas.microsoft.com/office/powerpoint/2010/main" val="103026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自分達の思っていたターゲットの年齢が</a:t>
            </a:r>
            <a:r>
              <a:rPr kumimoji="1" lang="ja-JP" altLang="en-US" dirty="0" err="1" smtClean="0"/>
              <a:t>を</a:t>
            </a:r>
            <a:r>
              <a:rPr kumimoji="1" lang="ja-JP" altLang="en-US" dirty="0" smtClean="0"/>
              <a:t>した回ってしまい、</a:t>
            </a:r>
          </a:p>
          <a:p>
            <a:r>
              <a:rPr kumimoji="1" lang="ja-JP" altLang="en-US" dirty="0" smtClean="0"/>
              <a:t>マウスの操作がしづらいという子も中にはいました。</a:t>
            </a:r>
            <a:endParaRPr kumimoji="1" lang="en-US" altLang="ja-JP" dirty="0" smtClean="0"/>
          </a:p>
          <a:p>
            <a:r>
              <a:rPr kumimoji="1" lang="ja-JP" altLang="en-US" dirty="0" smtClean="0"/>
              <a:t>なので、イベントスタッフが変わりに操作し、たいしょ　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1939215B-7B04-4A9E-9AC2-62A29D898257}" type="slidenum">
              <a:rPr kumimoji="1" lang="ja-JP" altLang="en-US" smtClean="0"/>
              <a:t>9</a:t>
            </a:fld>
            <a:endParaRPr kumimoji="1" lang="ja-JP" altLang="en-US"/>
          </a:p>
        </p:txBody>
      </p:sp>
    </p:spTree>
    <p:extLst>
      <p:ext uri="{BB962C8B-B14F-4D97-AF65-F5344CB8AC3E}">
        <p14:creationId xmlns:p14="http://schemas.microsoft.com/office/powerpoint/2010/main" val="301826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7159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58470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3821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61" y="0"/>
            <a:ext cx="12192000" cy="6872400"/>
          </a:xfrm>
          <a:prstGeom prst="rect">
            <a:avLst/>
          </a:prstGeom>
        </p:spPr>
      </p:pic>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pic>
        <p:nvPicPr>
          <p:cNvPr id="8" name="図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spTree>
    <p:extLst>
      <p:ext uri="{BB962C8B-B14F-4D97-AF65-F5344CB8AC3E}">
        <p14:creationId xmlns:p14="http://schemas.microsoft.com/office/powerpoint/2010/main" val="302939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89634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914439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875999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12484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166300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448802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70514F9-9BBD-47E7-9368-C995E0238237}" type="datetimeFigureOut">
              <a:rPr kumimoji="1" lang="ja-JP" altLang="en-US" smtClean="0"/>
              <a:t>2017/2/1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391063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0514F9-9BBD-47E7-9368-C995E0238237}" type="datetimeFigureOut">
              <a:rPr kumimoji="1" lang="ja-JP" altLang="en-US" smtClean="0"/>
              <a:t>2017/2/1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F4F415-26B3-45E6-AACE-8A114FA5965A}" type="slidenum">
              <a:rPr kumimoji="1" lang="ja-JP" altLang="en-US" smtClean="0"/>
              <a:t>‹#›</a:t>
            </a:fld>
            <a:endParaRPr kumimoji="1" lang="ja-JP" altLang="en-US"/>
          </a:p>
        </p:txBody>
      </p:sp>
    </p:spTree>
    <p:extLst>
      <p:ext uri="{BB962C8B-B14F-4D97-AF65-F5344CB8AC3E}">
        <p14:creationId xmlns:p14="http://schemas.microsoft.com/office/powerpoint/2010/main" val="275870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724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0961" cy="687240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3095" y="1763262"/>
            <a:ext cx="8212024" cy="1109568"/>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5503" y="2562742"/>
            <a:ext cx="8212024" cy="1109568"/>
          </a:xfrm>
          <a:prstGeom prst="rect">
            <a:avLst/>
          </a:prstGeom>
        </p:spPr>
      </p:pic>
      <p:sp>
        <p:nvSpPr>
          <p:cNvPr id="9" name="テキスト ボックス 8"/>
          <p:cNvSpPr txBox="1"/>
          <p:nvPr/>
        </p:nvSpPr>
        <p:spPr>
          <a:xfrm>
            <a:off x="4672882" y="4057376"/>
            <a:ext cx="3164793" cy="830997"/>
          </a:xfrm>
          <a:prstGeom prst="rect">
            <a:avLst/>
          </a:prstGeom>
          <a:noFill/>
        </p:spPr>
        <p:txBody>
          <a:bodyPr wrap="square" rtlCol="0">
            <a:spAutoFit/>
          </a:bodyPr>
          <a:lstStyle/>
          <a:p>
            <a:r>
              <a:rPr lang="en-US" altLang="ja-JP"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F</a:t>
            </a:r>
            <a:r>
              <a:rPr lang="ja-JP" altLang="en-US" sz="4800" dirty="0" smtClean="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rPr>
              <a:t>チーム</a:t>
            </a:r>
            <a:endParaRPr kumimoji="1" lang="ja-JP" altLang="en-US" sz="4800" dirty="0">
              <a:ln w="38100">
                <a:solidFill>
                  <a:schemeClr val="bg1"/>
                </a:solidFill>
              </a:ln>
              <a:solidFill>
                <a:schemeClr val="accent1">
                  <a:lumMod val="75000"/>
                </a:schemeClr>
              </a:solidFill>
              <a:latin typeface="ふんわりラウンド" panose="02000700000000000000" pitchFamily="50" charset="-128"/>
              <a:ea typeface="ふんわりラウンド" panose="02000700000000000000" pitchFamily="50" charset="-128"/>
            </a:endParaRPr>
          </a:p>
        </p:txBody>
      </p:sp>
    </p:spTree>
    <p:extLst>
      <p:ext uri="{BB962C8B-B14F-4D97-AF65-F5344CB8AC3E}">
        <p14:creationId xmlns:p14="http://schemas.microsoft.com/office/powerpoint/2010/main" val="242469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40977" y="27015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325694" y="1047049"/>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まと</a:t>
            </a:r>
            <a:r>
              <a:rPr lang="ja-JP" altLang="en-US" b="1" dirty="0">
                <a:latin typeface="HGS創英角ﾎﾟｯﾌﾟ体" panose="040B0A00000000000000" pitchFamily="50" charset="-128"/>
                <a:ea typeface="HGS創英角ﾎﾟｯﾌﾟ体" panose="040B0A00000000000000" pitchFamily="50" charset="-128"/>
              </a:rPr>
              <a:t>め</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コンテンツ プレースホルダー 1"/>
          <p:cNvSpPr>
            <a:spLocks noGrp="1"/>
          </p:cNvSpPr>
          <p:nvPr>
            <p:ph idx="1"/>
          </p:nvPr>
        </p:nvSpPr>
        <p:spPr>
          <a:xfrm>
            <a:off x="1325694" y="2372612"/>
            <a:ext cx="10515600" cy="4351338"/>
          </a:xfrm>
        </p:spPr>
        <p:txBody>
          <a:bodyPr>
            <a:normAutofit/>
          </a:bodyPr>
          <a:lstStyle/>
          <a:p>
            <a:r>
              <a:rPr lang="ja-JP" altLang="en-US" sz="3200" dirty="0">
                <a:latin typeface="HGS創英角ﾎﾟｯﾌﾟ体" panose="040B0A00000000000000" pitchFamily="50" charset="-128"/>
                <a:ea typeface="HGS創英角ﾎﾟｯﾌﾟ体" panose="040B0A00000000000000" pitchFamily="50" charset="-128"/>
              </a:rPr>
              <a:t>親子で楽しむことが出来た</a:t>
            </a:r>
            <a:r>
              <a:rPr lang="ja-JP" altLang="en-US" sz="3200" dirty="0" smtClean="0">
                <a:latin typeface="HGS創英角ﾎﾟｯﾌﾟ体" panose="040B0A00000000000000" pitchFamily="50" charset="-128"/>
                <a:ea typeface="HGS創英角ﾎﾟｯﾌﾟ体" panose="040B0A00000000000000" pitchFamily="50" charset="-128"/>
              </a:rPr>
              <a:t>。</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ターゲットの見積もりと操作</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lang="en-US" altLang="ja-JP" sz="11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マウス</a:t>
            </a:r>
            <a:r>
              <a:rPr lang="ja-JP" altLang="en-US" sz="3200" dirty="0">
                <a:latin typeface="HGS創英角ﾎﾟｯﾌﾟ体" panose="040B0A00000000000000" pitchFamily="50" charset="-128"/>
                <a:ea typeface="HGS創英角ﾎﾟｯﾌﾟ体" panose="040B0A00000000000000" pitchFamily="50" charset="-128"/>
              </a:rPr>
              <a:t>操作→タッチ操作</a:t>
            </a:r>
            <a:endParaRPr lang="en-US" altLang="ja-JP" sz="3200" dirty="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smtClean="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smtClean="0">
                <a:latin typeface="HGS創英角ﾎﾟｯﾌﾟ体" panose="040B0A00000000000000" pitchFamily="50" charset="-128"/>
                <a:ea typeface="HGS創英角ﾎﾟｯﾌﾟ体" panose="040B0A00000000000000" pitchFamily="50" charset="-128"/>
              </a:rPr>
              <a:t>　</a:t>
            </a:r>
            <a:endParaRPr lang="en-US" altLang="ja-JP" sz="3200" dirty="0">
              <a:latin typeface="HGS創英角ﾎﾟｯﾌﾟ体" panose="040B0A00000000000000" pitchFamily="50" charset="-128"/>
              <a:ea typeface="HGS創英角ﾎﾟｯﾌﾟ体" panose="040B0A00000000000000" pitchFamily="50" charset="-128"/>
            </a:endParaRPr>
          </a:p>
          <a:p>
            <a:endParaRPr lang="en-US" altLang="ja-JP" sz="3200" dirty="0">
              <a:latin typeface="HGS創英角ﾎﾟｯﾌﾟ体" panose="040B0A00000000000000" pitchFamily="50" charset="-128"/>
              <a:ea typeface="HGS創英角ﾎﾟｯﾌﾟ体" panose="040B0A00000000000000" pitchFamily="50" charset="-128"/>
            </a:endParaRPr>
          </a:p>
        </p:txBody>
      </p:sp>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17115">
            <a:off x="7439688" y="2310064"/>
            <a:ext cx="3338040" cy="6858000"/>
          </a:xfrm>
          <a:prstGeom prst="rect">
            <a:avLst/>
          </a:prstGeom>
        </p:spPr>
      </p:pic>
    </p:spTree>
    <p:extLst>
      <p:ext uri="{BB962C8B-B14F-4D97-AF65-F5344CB8AC3E}">
        <p14:creationId xmlns:p14="http://schemas.microsoft.com/office/powerpoint/2010/main" val="3474250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3284" y="397092"/>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3" name="タイトル 2"/>
          <p:cNvSpPr>
            <a:spLocks noGrp="1"/>
          </p:cNvSpPr>
          <p:nvPr>
            <p:ph type="title"/>
          </p:nvPr>
        </p:nvSpPr>
        <p:spPr>
          <a:xfrm>
            <a:off x="1431890" y="1094053"/>
            <a:ext cx="10515600" cy="1325563"/>
          </a:xfrm>
        </p:spPr>
        <p:txBody>
          <a:bodyPr/>
          <a:lstStyle/>
          <a:p>
            <a:r>
              <a:rPr kumimoji="1" lang="ja-JP" altLang="en-US" b="1" dirty="0" smtClean="0">
                <a:latin typeface="HGS創英角ﾎﾟｯﾌﾟ体" panose="040B0A00000000000000" pitchFamily="50" charset="-128"/>
                <a:ea typeface="HGS創英角ﾎﾟｯﾌﾟ体" panose="040B0A00000000000000" pitchFamily="50" charset="-128"/>
              </a:rPr>
              <a:t>ゲーム</a:t>
            </a:r>
            <a:r>
              <a:rPr lang="ja-JP" altLang="en-US" b="1" dirty="0">
                <a:latin typeface="HGS創英角ﾎﾟｯﾌﾟ体" panose="040B0A00000000000000" pitchFamily="50" charset="-128"/>
                <a:ea typeface="HGS創英角ﾎﾟｯﾌﾟ体" panose="040B0A00000000000000" pitchFamily="50" charset="-128"/>
              </a:rPr>
              <a:t>紹介</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85328" y="2152527"/>
            <a:ext cx="8119068" cy="1077218"/>
          </a:xfrm>
          <a:prstGeom prst="rect">
            <a:avLst/>
          </a:prstGeom>
          <a:noFill/>
        </p:spPr>
        <p:txBody>
          <a:bodyPr wrap="square" rtlCol="0">
            <a:spAutoFit/>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ヨコアリくんを</a:t>
            </a:r>
            <a:r>
              <a:rPr lang="ja-JP" altLang="en-US" sz="3200" dirty="0" smtClean="0">
                <a:latin typeface="HGS創英角ﾎﾟｯﾌﾟ体" panose="040B0A00000000000000" pitchFamily="50" charset="-128"/>
                <a:ea typeface="HGS創英角ﾎﾟｯﾌﾟ体" panose="040B0A00000000000000" pitchFamily="50" charset="-128"/>
              </a:rPr>
              <a:t>さ</a:t>
            </a:r>
            <a:r>
              <a:rPr lang="ja-JP" altLang="en-US" sz="3200" dirty="0">
                <a:latin typeface="HGS創英角ﾎﾟｯﾌﾟ体" panose="040B0A00000000000000" pitchFamily="50" charset="-128"/>
                <a:ea typeface="HGS創英角ﾎﾟｯﾌﾟ体" panose="040B0A00000000000000" pitchFamily="50" charset="-128"/>
              </a:rPr>
              <a:t>が</a:t>
            </a:r>
            <a:r>
              <a:rPr kumimoji="1" lang="ja-JP" altLang="en-US" sz="3200" dirty="0" smtClean="0">
                <a:latin typeface="HGS創英角ﾎﾟｯﾌﾟ体" panose="040B0A00000000000000" pitchFamily="50" charset="-128"/>
                <a:ea typeface="HGS創英角ﾎﾟｯﾌﾟ体" panose="040B0A00000000000000" pitchFamily="50" charset="-128"/>
              </a:rPr>
              <a:t>すゲームです！</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モチーフは「ウォーリーをさがせ」です</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8672"/>
          <a:stretch/>
        </p:blipFill>
        <p:spPr>
          <a:xfrm>
            <a:off x="1732609" y="3625309"/>
            <a:ext cx="3631360" cy="2168056"/>
          </a:xfrm>
          <a:prstGeom prst="rect">
            <a:avLst/>
          </a:prstGeom>
          <a:solidFill>
            <a:srgbClr val="FFFFFF">
              <a:shade val="85000"/>
            </a:srgbClr>
          </a:solidFill>
          <a:ln w="9842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13" name="右矢印 12"/>
          <p:cNvSpPr/>
          <p:nvPr/>
        </p:nvSpPr>
        <p:spPr>
          <a:xfrm>
            <a:off x="5783391" y="4140371"/>
            <a:ext cx="1210512" cy="96781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cstate="print">
            <a:extLst>
              <a:ext uri="{28A0092B-C50C-407E-A947-70E740481C1C}">
                <a14:useLocalDpi xmlns:a14="http://schemas.microsoft.com/office/drawing/2010/main" val="0"/>
              </a:ext>
            </a:extLst>
          </a:blip>
          <a:srcRect l="5285" t="3007" r="9936" b="9608"/>
          <a:stretch/>
        </p:blipFill>
        <p:spPr>
          <a:xfrm>
            <a:off x="7413325" y="3625310"/>
            <a:ext cx="3727429" cy="2225412"/>
          </a:xfrm>
          <a:prstGeom prst="rect">
            <a:avLst/>
          </a:prstGeom>
        </p:spPr>
      </p:pic>
    </p:spTree>
    <p:extLst>
      <p:ext uri="{BB962C8B-B14F-4D97-AF65-F5344CB8AC3E}">
        <p14:creationId xmlns:p14="http://schemas.microsoft.com/office/powerpoint/2010/main" val="7343606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1386" y="27622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9411885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1</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65981" y="2275679"/>
            <a:ext cx="8846774" cy="14542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子供にわかるようなシンプルな操作性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大人も一緒に探せるようなむずかしさ</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2" name="図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3785" y="4096165"/>
            <a:ext cx="1976866" cy="1756785"/>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4836" y="3845339"/>
            <a:ext cx="3901211" cy="2178633"/>
          </a:xfrm>
          <a:prstGeom prst="rect">
            <a:avLst/>
          </a:prstGeom>
        </p:spPr>
      </p:pic>
    </p:spTree>
    <p:extLst>
      <p:ext uri="{BB962C8B-B14F-4D97-AF65-F5344CB8AC3E}">
        <p14:creationId xmlns:p14="http://schemas.microsoft.com/office/powerpoint/2010/main" val="2180150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smtClean="0">
                <a:latin typeface="HGS創英角ﾎﾟｯﾌﾟ体" panose="040B0A00000000000000" pitchFamily="50" charset="-128"/>
                <a:ea typeface="HGS創英角ﾎﾟｯﾌﾟ体" panose="040B0A00000000000000" pitchFamily="50" charset="-128"/>
              </a:rPr>
              <a:t>2</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1934083" y="2098489"/>
            <a:ext cx="8846774" cy="156966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HGS創英角ﾎﾟｯﾌﾟ体" panose="040B0A00000000000000" pitchFamily="50" charset="-128"/>
                <a:ea typeface="HGS創英角ﾎﾟｯﾌﾟ体" panose="040B0A00000000000000" pitchFamily="50" charset="-128"/>
              </a:rPr>
              <a:t>セリフ</a:t>
            </a:r>
            <a:r>
              <a:rPr lang="ja-JP" altLang="en-US" sz="3200" dirty="0" smtClean="0">
                <a:latin typeface="HGS創英角ﾎﾟｯﾌﾟ体" panose="040B0A00000000000000" pitchFamily="50" charset="-128"/>
                <a:ea typeface="HGS創英角ﾎﾟｯﾌﾟ体" panose="040B0A00000000000000" pitchFamily="50" charset="-128"/>
              </a:rPr>
              <a:t>を挟みキャラクターを</a:t>
            </a:r>
            <a:r>
              <a:rPr lang="ja-JP" altLang="en-US" sz="3200" dirty="0">
                <a:latin typeface="HGS創英角ﾎﾟｯﾌﾟ体" panose="040B0A00000000000000" pitchFamily="50" charset="-128"/>
                <a:ea typeface="HGS創英角ﾎﾟｯﾌﾟ体" panose="040B0A00000000000000" pitchFamily="50" charset="-128"/>
              </a:rPr>
              <a:t>イメージ</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子供も読めるように漢字なし</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t="2819" r="2114"/>
          <a:stretch/>
        </p:blipFill>
        <p:spPr>
          <a:xfrm>
            <a:off x="1934083" y="3761955"/>
            <a:ext cx="3901211" cy="2178633"/>
          </a:xfrm>
          <a:prstGeom prst="rect">
            <a:avLst/>
          </a:prstGeom>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9646" y="3761954"/>
            <a:ext cx="3901211" cy="2178633"/>
          </a:xfrm>
          <a:prstGeom prst="rect">
            <a:avLst/>
          </a:prstGeom>
        </p:spPr>
      </p:pic>
    </p:spTree>
    <p:extLst>
      <p:ext uri="{BB962C8B-B14F-4D97-AF65-F5344CB8AC3E}">
        <p14:creationId xmlns:p14="http://schemas.microsoft.com/office/powerpoint/2010/main" val="4285767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タイトル 2"/>
          <p:cNvSpPr>
            <a:spLocks noGrp="1"/>
          </p:cNvSpPr>
          <p:nvPr>
            <p:ph type="title"/>
          </p:nvPr>
        </p:nvSpPr>
        <p:spPr>
          <a:xfrm>
            <a:off x="1512026" y="1019803"/>
            <a:ext cx="10515600" cy="1325563"/>
          </a:xfrm>
        </p:spPr>
        <p:txBody>
          <a:bodyPr/>
          <a:lstStyle/>
          <a:p>
            <a:r>
              <a:rPr lang="ja-JP" altLang="en-US" b="1" dirty="0">
                <a:latin typeface="HGS創英角ﾎﾟｯﾌﾟ体" panose="040B0A00000000000000" pitchFamily="50" charset="-128"/>
                <a:ea typeface="HGS創英角ﾎﾟｯﾌﾟ体" panose="040B0A00000000000000" pitchFamily="50" charset="-128"/>
              </a:rPr>
              <a:t>工夫</a:t>
            </a:r>
            <a:r>
              <a:rPr lang="ja-JP" altLang="en-US" b="1" dirty="0" smtClean="0">
                <a:latin typeface="HGS創英角ﾎﾟｯﾌﾟ体" panose="040B0A00000000000000" pitchFamily="50" charset="-128"/>
                <a:ea typeface="HGS創英角ﾎﾟｯﾌﾟ体" panose="040B0A00000000000000" pitchFamily="50" charset="-128"/>
              </a:rPr>
              <a:t>した点　</a:t>
            </a:r>
            <a:r>
              <a:rPr lang="en-US" altLang="ja-JP" b="1" dirty="0">
                <a:latin typeface="HGS創英角ﾎﾟｯﾌﾟ体" panose="040B0A00000000000000" pitchFamily="50" charset="-128"/>
                <a:ea typeface="HGS創英角ﾎﾟｯﾌﾟ体" panose="040B0A00000000000000" pitchFamily="50" charset="-128"/>
              </a:rPr>
              <a:t>3</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2070290" y="2126627"/>
            <a:ext cx="8846774" cy="230832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smtClean="0">
                <a:latin typeface="HGS創英角ﾎﾟｯﾌﾟ体" panose="040B0A00000000000000" pitchFamily="50" charset="-128"/>
                <a:ea typeface="HGS創英角ﾎﾟｯﾌﾟ体" panose="040B0A00000000000000" pitchFamily="50" charset="-128"/>
              </a:rPr>
              <a:t>繰り返し遊べるように見つける</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ヨコアリ君の出現パターンを</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ランダムにしました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1827857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4469" y="259631"/>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5" name="タイトル 2"/>
          <p:cNvSpPr>
            <a:spLocks noGrp="1"/>
          </p:cNvSpPr>
          <p:nvPr>
            <p:ph type="title"/>
          </p:nvPr>
        </p:nvSpPr>
        <p:spPr>
          <a:xfrm>
            <a:off x="1512026" y="1019803"/>
            <a:ext cx="10515600" cy="1325563"/>
          </a:xfrm>
        </p:spPr>
        <p:txBody>
          <a:bodyPr/>
          <a:lstStyle/>
          <a:p>
            <a:r>
              <a:rPr lang="ja-JP" altLang="en-US" b="1" dirty="0" smtClean="0">
                <a:latin typeface="HGS創英角ﾎﾟｯﾌﾟ体" panose="040B0A00000000000000" pitchFamily="50" charset="-128"/>
                <a:ea typeface="HGS創英角ﾎﾟｯﾌﾟ体" panose="040B0A00000000000000" pitchFamily="50" charset="-128"/>
              </a:rPr>
              <a:t>展示の雰囲気</a:t>
            </a:r>
            <a:endParaRPr kumimoji="1" lang="ja-JP" altLang="en-US" b="1" dirty="0">
              <a:latin typeface="HGS創英角ﾎﾟｯﾌﾟ体" panose="040B0A00000000000000" pitchFamily="50" charset="-128"/>
              <a:ea typeface="HGS創英角ﾎﾟｯﾌﾟ体" panose="040B0A00000000000000" pitchFamily="50" charset="-128"/>
            </a:endParaRPr>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026" y="2671319"/>
            <a:ext cx="1609618" cy="1918199"/>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
        <p:nvSpPr>
          <p:cNvPr id="9" name="テキスト ボックス 8"/>
          <p:cNvSpPr txBox="1"/>
          <p:nvPr/>
        </p:nvSpPr>
        <p:spPr>
          <a:xfrm>
            <a:off x="6644697" y="2671319"/>
            <a:ext cx="4366603" cy="1569660"/>
          </a:xfrm>
          <a:prstGeom prst="rect">
            <a:avLst/>
          </a:prstGeom>
          <a:noFill/>
        </p:spPr>
        <p:txBody>
          <a:bodyPr wrap="square" rtlCol="0">
            <a:spAutoFit/>
          </a:bodyPr>
          <a:lstStyle/>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12" name="テキスト ボックス 11"/>
          <p:cNvSpPr txBox="1"/>
          <p:nvPr/>
        </p:nvSpPr>
        <p:spPr>
          <a:xfrm>
            <a:off x="6480587" y="2671319"/>
            <a:ext cx="4241956" cy="2308324"/>
          </a:xfrm>
          <a:prstGeom prst="rect">
            <a:avLst/>
          </a:prstGeom>
          <a:noFill/>
        </p:spPr>
        <p:txBody>
          <a:bodyPr wrap="square" rtlCol="0">
            <a:spAutoFit/>
          </a:bodyPr>
          <a:lstStyle/>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ゆるキャラも登場し</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smtClean="0">
                <a:latin typeface="HGS創英角ﾎﾟｯﾌﾟ体" panose="040B0A00000000000000" pitchFamily="50" charset="-128"/>
                <a:ea typeface="HGS創英角ﾎﾟｯﾌﾟ体" panose="040B0A00000000000000" pitchFamily="50" charset="-128"/>
              </a:rPr>
              <a:t>楽しい雰囲気で</a:t>
            </a:r>
            <a:endParaRPr lang="en-US" altLang="ja-JP" sz="3200" dirty="0" smtClean="0">
              <a:latin typeface="HGS創英角ﾎﾟｯﾌﾟ体" panose="040B0A00000000000000" pitchFamily="50" charset="-128"/>
              <a:ea typeface="HGS創英角ﾎﾟｯﾌﾟ体" panose="040B0A00000000000000" pitchFamily="50" charset="-128"/>
            </a:endParaRPr>
          </a:p>
          <a:p>
            <a:pPr>
              <a:lnSpc>
                <a:spcPct val="150000"/>
              </a:lnSpc>
            </a:pPr>
            <a:r>
              <a:rPr lang="ja-JP" altLang="en-US" sz="3200" dirty="0">
                <a:latin typeface="HGS創英角ﾎﾟｯﾌﾟ体" panose="040B0A00000000000000" pitchFamily="50" charset="-128"/>
                <a:ea typeface="HGS創英角ﾎﾟｯﾌﾟ体" panose="040B0A00000000000000" pitchFamily="50" charset="-128"/>
              </a:rPr>
              <a:t>遊</a:t>
            </a:r>
            <a:r>
              <a:rPr lang="ja-JP" altLang="en-US" sz="3200" dirty="0" smtClean="0">
                <a:latin typeface="HGS創英角ﾎﾟｯﾌﾟ体" panose="040B0A00000000000000" pitchFamily="50" charset="-128"/>
                <a:ea typeface="HGS創英角ﾎﾟｯﾌﾟ体" panose="040B0A00000000000000" pitchFamily="50" charset="-128"/>
              </a:rPr>
              <a:t>んでもらいました。</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441" y="4125031"/>
            <a:ext cx="2622371" cy="1965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4204" y="2243681"/>
            <a:ext cx="2717339" cy="203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85747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10620" y="258800"/>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27557" y="2592552"/>
            <a:ext cx="10515600" cy="2413480"/>
          </a:xfrm>
        </p:spPr>
        <p:txBody>
          <a:bodyPr/>
          <a:lstStyle/>
          <a:p>
            <a:r>
              <a:rPr kumimoji="1" lang="ja-JP" altLang="en-US" sz="3200" dirty="0" smtClean="0">
                <a:latin typeface="HGS創英角ﾎﾟｯﾌﾟ体" panose="040B0A00000000000000" pitchFamily="50" charset="-128"/>
                <a:ea typeface="HGS創英角ﾎﾟｯﾌﾟ体" panose="040B0A00000000000000" pitchFamily="50" charset="-128"/>
              </a:rPr>
              <a:t>親子で</a:t>
            </a:r>
            <a:r>
              <a:rPr lang="ja-JP" altLang="en-US" sz="3200" dirty="0">
                <a:latin typeface="HGS創英角ﾎﾟｯﾌﾟ体" panose="040B0A00000000000000" pitchFamily="50" charset="-128"/>
                <a:ea typeface="HGS創英角ﾎﾟｯﾌﾟ体" panose="040B0A00000000000000" pitchFamily="50" charset="-128"/>
              </a:rPr>
              <a:t>一緒</a:t>
            </a:r>
            <a:r>
              <a:rPr lang="ja-JP" altLang="en-US" sz="3200" dirty="0" smtClean="0">
                <a:latin typeface="HGS創英角ﾎﾟｯﾌﾟ体" panose="040B0A00000000000000" pitchFamily="50" charset="-128"/>
                <a:ea typeface="HGS創英角ﾎﾟｯﾌﾟ体" panose="040B0A00000000000000" pitchFamily="50" charset="-128"/>
              </a:rPr>
              <a:t>に楽しんでくれる方いた。</a:t>
            </a:r>
            <a:endParaRPr lang="en-US" altLang="ja-JP" sz="3200" dirty="0" smtClean="0">
              <a:latin typeface="HGS創英角ﾎﾟｯﾌﾟ体" panose="040B0A00000000000000" pitchFamily="50" charset="-128"/>
              <a:ea typeface="HGS創英角ﾎﾟｯﾌﾟ体" panose="040B0A00000000000000" pitchFamily="50" charset="-128"/>
            </a:endParaRPr>
          </a:p>
          <a:p>
            <a:endParaRPr kumimoji="1"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繰り返し遊んでくれた。</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endParaRPr lang="en-US" altLang="ja-JP" sz="1100" dirty="0">
              <a:latin typeface="HGS創英角ﾎﾟｯﾌﾟ体" panose="040B0A00000000000000" pitchFamily="50" charset="-128"/>
              <a:ea typeface="HGS創英角ﾎﾟｯﾌﾟ体" panose="040B0A00000000000000" pitchFamily="50" charset="-128"/>
            </a:endParaRPr>
          </a:p>
          <a:p>
            <a:r>
              <a:rPr lang="ja-JP" altLang="en-US" sz="3200" dirty="0" smtClean="0">
                <a:latin typeface="HGS創英角ﾎﾟｯﾌﾟ体" panose="040B0A00000000000000" pitchFamily="50" charset="-128"/>
                <a:ea typeface="HGS創英角ﾎﾟｯﾌﾟ体" panose="040B0A00000000000000" pitchFamily="50" charset="-128"/>
              </a:rPr>
              <a:t>狙い通りのリアクション</a:t>
            </a:r>
            <a:endParaRPr lang="en-US" altLang="ja-JP" sz="3200" dirty="0" smtClean="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327557" y="1045608"/>
            <a:ext cx="10515600" cy="1325563"/>
          </a:xfrm>
        </p:spPr>
        <p:txBody>
          <a:bodyPr/>
          <a:lstStyle/>
          <a:p>
            <a:r>
              <a:rPr lang="ja-JP" altLang="en-US" dirty="0">
                <a:latin typeface="HGS創英角ﾎﾟｯﾌﾟ体" panose="040B0A00000000000000" pitchFamily="50" charset="-128"/>
                <a:ea typeface="HGS創英角ﾎﾟｯﾌﾟ体" panose="040B0A00000000000000" pitchFamily="50" charset="-128"/>
              </a:rPr>
              <a:t>実際</a:t>
            </a:r>
            <a:r>
              <a:rPr lang="ja-JP" altLang="en-US" dirty="0" smtClean="0">
                <a:latin typeface="HGS創英角ﾎﾟｯﾌﾟ体" panose="040B0A00000000000000" pitchFamily="50" charset="-128"/>
                <a:ea typeface="HGS創英角ﾎﾟｯﾌﾟ体" panose="040B0A00000000000000" pitchFamily="50" charset="-128"/>
              </a:rPr>
              <a:t>の展示の良かった点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1130" y="3655750"/>
            <a:ext cx="3560781" cy="2125814"/>
          </a:xfrm>
          <a:prstGeom prst="rect">
            <a:avLst/>
          </a:prstGeom>
          <a:solidFill>
            <a:srgbClr val="FFFFFF">
              <a:shade val="85000"/>
            </a:srgbClr>
          </a:solidFill>
          <a:ln w="104775" cap="rnd">
            <a:solidFill>
              <a:srgbClr val="FFFFFF"/>
            </a:solidFill>
          </a:ln>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45570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68090" y="290697"/>
            <a:ext cx="11843157" cy="6203496"/>
          </a:xfrm>
          <a:prstGeom prst="rect">
            <a:avLst/>
          </a:prstGeom>
          <a:solidFill>
            <a:schemeClr val="lt1">
              <a:alpha val="70000"/>
            </a:schemeClr>
          </a:solidFill>
          <a:ln>
            <a:solidFill>
              <a:schemeClr val="bg1"/>
            </a:solidFill>
          </a:ln>
          <a:effectLst>
            <a:softEdge rad="63500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2" name="コンテンツ プレースホルダー 1"/>
          <p:cNvSpPr>
            <a:spLocks noGrp="1"/>
          </p:cNvSpPr>
          <p:nvPr>
            <p:ph idx="1"/>
          </p:nvPr>
        </p:nvSpPr>
        <p:spPr>
          <a:xfrm>
            <a:off x="1368942" y="2382081"/>
            <a:ext cx="10515600" cy="4351338"/>
          </a:xfrm>
        </p:spPr>
        <p:txBody>
          <a:bodyPr>
            <a:normAutofit/>
          </a:bodyPr>
          <a:lstStyle/>
          <a:p>
            <a:pPr marL="0" indent="0">
              <a:buNone/>
            </a:pPr>
            <a:r>
              <a:rPr kumimoji="1" lang="ja-JP" altLang="en-US" sz="3200" dirty="0" smtClean="0">
                <a:latin typeface="HGS創英角ﾎﾟｯﾌﾟ体" panose="040B0A00000000000000" pitchFamily="50" charset="-128"/>
                <a:ea typeface="HGS創英角ﾎﾟｯﾌﾟ体" panose="040B0A00000000000000" pitchFamily="50" charset="-128"/>
              </a:rPr>
              <a:t>ターゲットの年齢が想定していたものより</a:t>
            </a:r>
            <a:endParaRPr kumimoji="1" lang="en-US" altLang="ja-JP" sz="3200" dirty="0" smtClean="0">
              <a:latin typeface="HGS創英角ﾎﾟｯﾌﾟ体" panose="040B0A00000000000000" pitchFamily="50" charset="-128"/>
              <a:ea typeface="HGS創英角ﾎﾟｯﾌﾟ体" panose="040B0A00000000000000" pitchFamily="50" charset="-128"/>
            </a:endParaRPr>
          </a:p>
          <a:p>
            <a:pPr marL="0" indent="0">
              <a:buNone/>
            </a:pPr>
            <a:r>
              <a:rPr lang="ja-JP" altLang="en-US" sz="3200" dirty="0">
                <a:latin typeface="HGS創英角ﾎﾟｯﾌﾟ体" panose="040B0A00000000000000" pitchFamily="50" charset="-128"/>
                <a:ea typeface="HGS創英角ﾎﾟｯﾌﾟ体" panose="040B0A00000000000000" pitchFamily="50" charset="-128"/>
              </a:rPr>
              <a:t>　</a:t>
            </a:r>
            <a:r>
              <a:rPr lang="ja-JP" altLang="en-US" sz="3200" dirty="0" smtClean="0">
                <a:latin typeface="HGS創英角ﾎﾟｯﾌﾟ体" panose="040B0A00000000000000" pitchFamily="50" charset="-128"/>
                <a:ea typeface="HGS創英角ﾎﾟｯﾌﾟ体" panose="040B0A00000000000000" pitchFamily="50" charset="-128"/>
              </a:rPr>
              <a:t>下回り、</a:t>
            </a:r>
            <a:r>
              <a:rPr kumimoji="1" lang="ja-JP" altLang="en-US" sz="3200" dirty="0" smtClean="0">
                <a:latin typeface="HGS創英角ﾎﾟｯﾌﾟ体" panose="040B0A00000000000000" pitchFamily="50" charset="-128"/>
                <a:ea typeface="HGS創英角ﾎﾟｯﾌﾟ体" panose="040B0A00000000000000" pitchFamily="50" charset="-128"/>
              </a:rPr>
              <a:t>マウスの操作がしづらいという子がいた</a:t>
            </a:r>
            <a:endParaRPr kumimoji="1" lang="ja-JP" altLang="en-US" sz="3200" dirty="0">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1242237" y="1056518"/>
            <a:ext cx="10515600" cy="1325563"/>
          </a:xfrm>
        </p:spPr>
        <p:txBody>
          <a:bodyPr/>
          <a:lstStyle/>
          <a:p>
            <a:r>
              <a:rPr kumimoji="1" lang="ja-JP" altLang="en-US" dirty="0" smtClean="0">
                <a:latin typeface="HGS創英角ﾎﾟｯﾌﾟ体" panose="040B0A00000000000000" pitchFamily="50" charset="-128"/>
                <a:ea typeface="HGS創英角ﾎﾟｯﾌﾟ体" panose="040B0A00000000000000" pitchFamily="50" charset="-128"/>
              </a:rPr>
              <a:t>実際の展示の悪かった点</a:t>
            </a:r>
            <a:endParaRPr kumimoji="1" lang="ja-JP" altLang="en-US" dirty="0">
              <a:latin typeface="HGS創英角ﾎﾟｯﾌﾟ体" panose="040B0A00000000000000" pitchFamily="50" charset="-128"/>
              <a:ea typeface="HGS創英角ﾎﾟｯﾌﾟ体" panose="040B0A00000000000000" pitchFamily="50" charset="-128"/>
            </a:endParaRPr>
          </a:p>
        </p:txBody>
      </p:sp>
      <p:sp>
        <p:nvSpPr>
          <p:cNvPr id="5" name="下矢印 4"/>
          <p:cNvSpPr/>
          <p:nvPr/>
        </p:nvSpPr>
        <p:spPr>
          <a:xfrm>
            <a:off x="4966636" y="3707644"/>
            <a:ext cx="856649" cy="63526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1"/>
          <p:cNvSpPr txBox="1">
            <a:spLocks/>
          </p:cNvSpPr>
          <p:nvPr/>
        </p:nvSpPr>
        <p:spPr>
          <a:xfrm>
            <a:off x="1676400" y="4473465"/>
            <a:ext cx="10515600" cy="151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イベントスタッフが、代わりに操作するなど</a:t>
            </a:r>
            <a:endParaRPr lang="en-US" altLang="ja-JP" sz="3200" dirty="0" smtClean="0">
              <a:latin typeface="HGS創英角ﾎﾟｯﾌﾟ体" panose="040B0A00000000000000" pitchFamily="50" charset="-128"/>
              <a:ea typeface="HGS創英角ﾎﾟｯﾌﾟ体" panose="040B0A00000000000000" pitchFamily="50" charset="-128"/>
            </a:endParaRPr>
          </a:p>
          <a:p>
            <a:pPr marL="0" indent="0">
              <a:buFont typeface="Arial" panose="020B0604020202020204" pitchFamily="34" charset="0"/>
              <a:buNone/>
            </a:pPr>
            <a:r>
              <a:rPr lang="ja-JP" altLang="en-US" sz="3200" dirty="0" smtClean="0">
                <a:latin typeface="HGS創英角ﾎﾟｯﾌﾟ体" panose="040B0A00000000000000" pitchFamily="50" charset="-128"/>
                <a:ea typeface="HGS創英角ﾎﾟｯﾌﾟ体" panose="040B0A00000000000000" pitchFamily="50" charset="-128"/>
              </a:rPr>
              <a:t>対処しました。</a:t>
            </a:r>
            <a:endParaRPr lang="ja-JP" altLang="en-US" sz="3200" dirty="0">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2890798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1044</TotalTime>
  <Words>515</Words>
  <Application>Microsoft Office PowerPoint</Application>
  <PresentationFormat>ワイド画面</PresentationFormat>
  <Paragraphs>82</Paragraphs>
  <Slides>10</Slides>
  <Notes>10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vt:i4>
      </vt:variant>
    </vt:vector>
  </HeadingPairs>
  <TitlesOfParts>
    <vt:vector size="17" baseType="lpstr">
      <vt:lpstr>HGS創英角ﾎﾟｯﾌﾟ体</vt:lpstr>
      <vt:lpstr>ＭＳ Ｐゴシック</vt:lpstr>
      <vt:lpstr>ふんわりラウンド</vt:lpstr>
      <vt:lpstr>Arial</vt:lpstr>
      <vt:lpstr>Calibri</vt:lpstr>
      <vt:lpstr>Calibri Light</vt:lpstr>
      <vt:lpstr>Office テーマ</vt:lpstr>
      <vt:lpstr>PowerPoint プレゼンテーション</vt:lpstr>
      <vt:lpstr>ゲーム紹介</vt:lpstr>
      <vt:lpstr>PowerPoint プレゼンテーション</vt:lpstr>
      <vt:lpstr>工夫した点　1</vt:lpstr>
      <vt:lpstr>工夫した点　2</vt:lpstr>
      <vt:lpstr>工夫した点　3</vt:lpstr>
      <vt:lpstr>展示の雰囲気</vt:lpstr>
      <vt:lpstr>実際の展示の良かった点</vt:lpstr>
      <vt:lpstr>実際の展示の悪かった点</vt:lpstr>
      <vt:lpstr>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nwuser</dc:creator>
  <cp:lastModifiedBy>nwuser</cp:lastModifiedBy>
  <cp:revision>45</cp:revision>
  <dcterms:created xsi:type="dcterms:W3CDTF">2017-01-18T00:12:45Z</dcterms:created>
  <dcterms:modified xsi:type="dcterms:W3CDTF">2017-02-01T00:37:44Z</dcterms:modified>
</cp:coreProperties>
</file>